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72" r:id="rId4"/>
    <p:sldId id="273" r:id="rId5"/>
    <p:sldId id="307" r:id="rId6"/>
    <p:sldId id="274" r:id="rId7"/>
    <p:sldId id="275" r:id="rId8"/>
    <p:sldId id="276" r:id="rId9"/>
    <p:sldId id="277" r:id="rId10"/>
    <p:sldId id="278" r:id="rId11"/>
    <p:sldId id="279" r:id="rId12"/>
    <p:sldId id="299" r:id="rId13"/>
    <p:sldId id="300" r:id="rId14"/>
    <p:sldId id="280" r:id="rId15"/>
    <p:sldId id="309" r:id="rId16"/>
    <p:sldId id="311" r:id="rId17"/>
    <p:sldId id="312" r:id="rId18"/>
    <p:sldId id="282" r:id="rId19"/>
    <p:sldId id="281" r:id="rId20"/>
    <p:sldId id="310" r:id="rId21"/>
    <p:sldId id="301" r:id="rId22"/>
    <p:sldId id="302" r:id="rId23"/>
    <p:sldId id="303" r:id="rId24"/>
    <p:sldId id="304" r:id="rId25"/>
    <p:sldId id="308" r:id="rId26"/>
    <p:sldId id="305" r:id="rId2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94723" autoAdjust="0"/>
  </p:normalViewPr>
  <p:slideViewPr>
    <p:cSldViewPr>
      <p:cViewPr varScale="1">
        <p:scale>
          <a:sx n="123" d="100"/>
          <a:sy n="123" d="100"/>
        </p:scale>
        <p:origin x="96" y="1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8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93700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algn="ctr" defTabSz="9370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4DC921-085C-4A2C-B71B-66D9CFF4D6F6}" type="slidenum">
              <a:rPr lang="da-DK" altLang="en-US" smtClean="0"/>
              <a:pPr eaLnBrk="1" hangingPunct="1"/>
              <a:t>4</a:t>
            </a:fld>
            <a:endParaRPr lang="da-DK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DAEB-CBA3-45FE-AB10-5623185A5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 dirty="0"/>
              <a:t>Virtualization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Process VM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The </a:t>
            </a:r>
            <a:r>
              <a:rPr lang="en-US" altLang="en-US" sz="2400" b="1" noProof="0" dirty="0">
                <a:ea typeface="ＭＳ Ｐゴシック" pitchFamily="34" charset="-128"/>
              </a:rPr>
              <a:t>process VM</a:t>
            </a:r>
            <a:r>
              <a:rPr lang="en-US" altLang="en-US" sz="2400" noProof="0" dirty="0">
                <a:ea typeface="ＭＳ Ｐゴシック" pitchFamily="34" charset="-128"/>
              </a:rPr>
              <a:t> puts the virtualization border line at the </a:t>
            </a:r>
            <a:r>
              <a:rPr lang="en-US" altLang="en-US" sz="2400" i="1" noProof="0" dirty="0">
                <a:ea typeface="ＭＳ Ｐゴシック" pitchFamily="34" charset="-128"/>
              </a:rPr>
              <a:t>process</a:t>
            </a:r>
            <a:r>
              <a:rPr lang="en-US" altLang="en-US" sz="2400" noProof="0" dirty="0">
                <a:ea typeface="ＭＳ Ｐゴシック" pitchFamily="34" charset="-128"/>
              </a:rPr>
              <a:t> line.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A application process/program executes in a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Logical address space (assigned/handled by the OS)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Using user-level instructions and registers (CPU user-mode)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Only do IO using OS calls or High-Level Library(HHL) calls</a:t>
            </a: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Thus a process VM becomes a </a:t>
            </a:r>
            <a:r>
              <a:rPr lang="en-US" altLang="en-US" sz="2400" b="1" i="1" noProof="0" dirty="0">
                <a:ea typeface="ＭＳ Ｐゴシック" pitchFamily="34" charset="-128"/>
              </a:rPr>
              <a:t>virtual OS</a:t>
            </a:r>
            <a:r>
              <a:rPr lang="en-US" altLang="en-US" sz="2400" noProof="0" dirty="0">
                <a:ea typeface="ＭＳ Ｐゴシック" pitchFamily="34" charset="-128"/>
              </a:rPr>
              <a:t> in which a process may execute.</a:t>
            </a: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Example: </a:t>
            </a:r>
            <a:r>
              <a:rPr lang="en-US" altLang="en-US" sz="2400" i="1" noProof="0" dirty="0">
                <a:ea typeface="ＭＳ Ｐゴシック" pitchFamily="34" charset="-128"/>
              </a:rPr>
              <a:t>Different ISA Process VM</a:t>
            </a:r>
          </a:p>
          <a:p>
            <a:pPr lvl="1" eaLnBrk="1" hangingPunct="1"/>
            <a:r>
              <a:rPr lang="en-US" altLang="en-US" sz="2000" noProof="0" dirty="0" err="1">
                <a:ea typeface="ＭＳ Ｐゴシック" pitchFamily="34" charset="-128"/>
              </a:rPr>
              <a:t>JavaVM</a:t>
            </a:r>
            <a:r>
              <a:rPr lang="en-US" altLang="en-US" sz="2000" noProof="0" dirty="0">
                <a:ea typeface="ＭＳ Ｐゴシック" pitchFamily="34" charset="-128"/>
              </a:rPr>
              <a:t> defines its own ISA (stack-based) as well as normal OS operations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5A6C3-379D-41F0-8F26-E231D01E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EA0BF-550A-470C-85EA-72039F9C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7FF52-AC22-402A-A887-80D35E7E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9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System VM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The </a:t>
            </a:r>
            <a:r>
              <a:rPr lang="en-US" altLang="en-US" sz="2400" b="1" noProof="0" dirty="0">
                <a:ea typeface="ＭＳ Ｐゴシック" pitchFamily="34" charset="-128"/>
              </a:rPr>
              <a:t>system VM</a:t>
            </a:r>
            <a:r>
              <a:rPr lang="en-US" altLang="en-US" sz="2400" b="1" i="1" noProof="0" dirty="0">
                <a:ea typeface="ＭＳ Ｐゴシック" pitchFamily="34" charset="-128"/>
              </a:rPr>
              <a:t> </a:t>
            </a:r>
            <a:r>
              <a:rPr lang="en-US" altLang="en-US" sz="2400" noProof="0" dirty="0">
                <a:ea typeface="ＭＳ Ｐゴシック" pitchFamily="34" charset="-128"/>
              </a:rPr>
              <a:t>sets the virtualization border at the system or hardware line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A system/OS executes in a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Physical memory space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Using the full ISA of the underlying machine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Interact directly with IO </a:t>
            </a: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Thus a system VM becomes a </a:t>
            </a:r>
            <a:r>
              <a:rPr lang="en-US" altLang="en-US" sz="2400" b="1" i="1" noProof="0" dirty="0">
                <a:ea typeface="ＭＳ Ｐゴシック" pitchFamily="34" charset="-128"/>
              </a:rPr>
              <a:t>virtual machine</a:t>
            </a:r>
            <a:r>
              <a:rPr lang="en-US" altLang="en-US" sz="2400" noProof="0" dirty="0">
                <a:ea typeface="ＭＳ Ｐゴシック" pitchFamily="34" charset="-128"/>
              </a:rPr>
              <a:t> in which a system as a whole may execute</a:t>
            </a: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Example: </a:t>
            </a:r>
            <a:r>
              <a:rPr lang="en-US" altLang="en-US" sz="2400" i="1" noProof="0" dirty="0">
                <a:ea typeface="ＭＳ Ｐゴシック" pitchFamily="34" charset="-128"/>
              </a:rPr>
              <a:t>Same ISA System VM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VMWare: Executes Guest OS that is running on the x86 ISA.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A259A-43C0-4522-83E8-56606D96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C9C14-0140-450D-9089-7548E60B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6A31-FDA3-4BC8-970A-6F1B834F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6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OS Level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OS-Layer Virtualization (Sahoo, 2010), or</a:t>
            </a:r>
          </a:p>
          <a:p>
            <a:r>
              <a:rPr lang="en-US" i="1" dirty="0"/>
              <a:t>Operating System Level</a:t>
            </a:r>
            <a:r>
              <a:rPr lang="en-US" dirty="0"/>
              <a:t> virtualization</a:t>
            </a:r>
            <a:endParaRPr lang="en-US" noProof="0" dirty="0"/>
          </a:p>
          <a:p>
            <a:pPr lvl="1"/>
            <a:r>
              <a:rPr lang="en-US" dirty="0"/>
              <a:t>Merkel</a:t>
            </a:r>
            <a:r>
              <a:rPr lang="en-US" noProof="0" dirty="0"/>
              <a:t> (2014)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Ex:</a:t>
            </a:r>
          </a:p>
          <a:p>
            <a:pPr lvl="1"/>
            <a:r>
              <a:rPr lang="en-US" i="1" noProof="0" dirty="0"/>
              <a:t>Docker</a:t>
            </a:r>
          </a:p>
        </p:txBody>
      </p:sp>
      <p:sp>
        <p:nvSpPr>
          <p:cNvPr id="7" name="AutoShape 4" descr="Build, Ship, 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5BA6AFE-595A-45C9-BDA1-D9F4856E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9F2099-6EAD-4437-B68B-704402B0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7FCEAB-0F4C-4C99-88EE-119E50F7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9B9D9-30FD-4AD5-9D90-85B4EE1D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36" y="1943101"/>
            <a:ext cx="3600987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From Docker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5900"/>
            <a:ext cx="689478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4686300"/>
            <a:ext cx="19812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Traditional VMMs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4686300"/>
            <a:ext cx="1828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Docker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9648028-2649-4924-B37F-758AD4E1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5498F4-0ADF-4459-9C4B-D85DAA41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F1BA16-9AE7-4A0F-BC73-D066070D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1DAA1-659E-4818-B5B2-C8B1573980B0}"/>
              </a:ext>
            </a:extLst>
          </p:cNvPr>
          <p:cNvSpPr/>
          <p:nvPr/>
        </p:nvSpPr>
        <p:spPr>
          <a:xfrm>
            <a:off x="762000" y="2171700"/>
            <a:ext cx="32004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3719A2-0B03-47E7-89B4-FCADF164B0B1}"/>
              </a:ext>
            </a:extLst>
          </p:cNvPr>
          <p:cNvSpPr/>
          <p:nvPr/>
        </p:nvSpPr>
        <p:spPr>
          <a:xfrm>
            <a:off x="4979505" y="3170582"/>
            <a:ext cx="2779986" cy="6973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Classic Versus Hosted VMs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noProof="0" dirty="0">
                <a:ea typeface="ＭＳ Ｐゴシック" pitchFamily="34" charset="-128"/>
              </a:rPr>
              <a:t>Hosted</a:t>
            </a:r>
          </a:p>
          <a:p>
            <a:r>
              <a:rPr lang="en-US" altLang="en-US" noProof="0" dirty="0">
                <a:ea typeface="ＭＳ Ｐゴシック" pitchFamily="34" charset="-128"/>
              </a:rPr>
              <a:t>VMWare Player (free) / </a:t>
            </a:r>
            <a:r>
              <a:rPr lang="en-US" altLang="en-US" dirty="0">
                <a:ea typeface="ＭＳ Ｐゴシック" pitchFamily="34" charset="-128"/>
              </a:rPr>
              <a:t>Workstation Pro </a:t>
            </a:r>
            <a:endParaRPr lang="en-US" altLang="en-US" noProof="0" dirty="0">
              <a:ea typeface="ＭＳ Ｐゴシック" pitchFamily="34" charset="-128"/>
            </a:endParaRP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Ordinary application in Linux/Windows</a:t>
            </a:r>
          </a:p>
          <a:p>
            <a:pPr lvl="1"/>
            <a:endParaRPr lang="en-US" altLang="en-US" noProof="0" dirty="0">
              <a:ea typeface="ＭＳ Ｐゴシック" pitchFamily="34" charset="-128"/>
            </a:endParaRPr>
          </a:p>
          <a:p>
            <a:r>
              <a:rPr lang="en-US" altLang="en-US" b="1" noProof="0" dirty="0">
                <a:ea typeface="ＭＳ Ｐゴシック" pitchFamily="34" charset="-128"/>
              </a:rPr>
              <a:t>Classic (Bare metal)</a:t>
            </a:r>
          </a:p>
          <a:p>
            <a:r>
              <a:rPr lang="en-US" altLang="en-US" noProof="0" dirty="0">
                <a:ea typeface="ＭＳ Ｐゴシック" pitchFamily="34" charset="-128"/>
              </a:rPr>
              <a:t>VMWare </a:t>
            </a:r>
            <a:r>
              <a:rPr lang="en-US" altLang="en-US" noProof="0" dirty="0" err="1">
                <a:ea typeface="ＭＳ Ｐゴシック" pitchFamily="34" charset="-128"/>
              </a:rPr>
              <a:t>ESXi</a:t>
            </a:r>
            <a:r>
              <a:rPr lang="en-US" altLang="en-US" noProof="0" dirty="0">
                <a:ea typeface="ＭＳ Ｐゴシック" pitchFamily="34" charset="-128"/>
              </a:rPr>
              <a:t> (free of charge!)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Runs on the bare machine using a minimal Linux core</a:t>
            </a:r>
          </a:p>
          <a:p>
            <a:pPr lvl="1"/>
            <a:endParaRPr lang="en-US" altLang="en-US" noProof="0" dirty="0">
              <a:ea typeface="ＭＳ Ｐゴシック" pitchFamily="34" charset="-128"/>
            </a:endParaRPr>
          </a:p>
          <a:p>
            <a:pPr lvl="1"/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42271-7BD1-41B1-8033-0745FE9C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F576D-412A-4303-9F01-E435A1E0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B126-FF8D-41AD-8231-98FCCA3F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29CCB1-7283-45CC-A2FA-27B7F2C7E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Examples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74480FE-E6DC-44EF-A667-FCD85E120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4B83-DDCF-496E-9922-FCA82137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D428-85E6-4B2B-A910-79FA97CD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12C8-D32D-4D8B-B40B-76043FBC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643E0-E16C-4803-875D-73CFE194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Packages for Students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97B8-FB15-4A8F-B2DD-C22A5B424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 my course, I hand</a:t>
            </a:r>
            <a:br>
              <a:rPr lang="da-DK" dirty="0"/>
            </a:br>
            <a:r>
              <a:rPr lang="da-DK" dirty="0"/>
              <a:t>out a dedicated VM</a:t>
            </a:r>
          </a:p>
          <a:p>
            <a:pPr lvl="1"/>
            <a:r>
              <a:rPr lang="da-DK" dirty="0"/>
              <a:t>Faster ‘get going’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7B324-53C0-4E92-8DB0-25664687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5337C-D371-4A0F-9322-B7F114AB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89EA-DF80-4112-BF2D-3BFE4028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B3FB3-6B2A-48F0-A9BC-07E23E7C4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82" y="1148140"/>
            <a:ext cx="3713436" cy="34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D1BD-6BC5-418F-8B6F-000B7415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Avoid Poluted Machine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621D1-DFB3-45D6-8F1A-A6377C0E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last couple of years I have removed code development from my laptop completely...</a:t>
            </a:r>
          </a:p>
          <a:p>
            <a:pPr lvl="1"/>
            <a:r>
              <a:rPr lang="da-DK" dirty="0"/>
              <a:t>I </a:t>
            </a:r>
            <a:r>
              <a:rPr lang="da-DK" i="1" dirty="0"/>
              <a:t>only</a:t>
            </a:r>
            <a:r>
              <a:rPr lang="da-DK" dirty="0"/>
              <a:t> develop using my M1, M17, ... Virtual linux machines on my VMWare Workstation or on my ESXi hypervisors</a:t>
            </a:r>
          </a:p>
          <a:p>
            <a:pPr lvl="2"/>
            <a:r>
              <a:rPr lang="da-DK" dirty="0"/>
              <a:t>One machine per course</a:t>
            </a:r>
          </a:p>
          <a:p>
            <a:pPr lvl="3"/>
            <a:r>
              <a:rPr lang="da-DK" dirty="0"/>
              <a:t>Easier to switch</a:t>
            </a:r>
          </a:p>
          <a:p>
            <a:pPr lvl="2"/>
            <a:r>
              <a:rPr lang="da-DK" dirty="0"/>
              <a:t>No </a:t>
            </a:r>
            <a:r>
              <a:rPr lang="da-DK" i="1" dirty="0"/>
              <a:t>polution</a:t>
            </a:r>
            <a:r>
              <a:rPr lang="da-DK" dirty="0"/>
              <a:t> of my laptop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E218-3807-47BF-B032-DF7E697E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FD84-C671-4B87-9191-06C791FB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31D9-A29B-4543-A971-BECF0768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15E5B-F3D0-4E31-A1DA-1241736F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14" y="2673578"/>
            <a:ext cx="3180036" cy="2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Moving Production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ea typeface="ＭＳ Ｐゴシック" pitchFamily="34" charset="-128"/>
              </a:rPr>
              <a:t>Crunch3 machine was the production machine to do </a:t>
            </a:r>
            <a:r>
              <a:rPr lang="en-US" altLang="en-US" i="1" noProof="0" dirty="0">
                <a:ea typeface="ＭＳ Ｐゴシック" pitchFamily="34" charset="-128"/>
              </a:rPr>
              <a:t>awesome</a:t>
            </a:r>
            <a:r>
              <a:rPr lang="en-US" altLang="en-US" noProof="0" dirty="0">
                <a:ea typeface="ＭＳ Ｐゴシック" pitchFamily="34" charset="-128"/>
              </a:rPr>
              <a:t> stuff in another course I am running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It runs on my local ESXI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But, but – our students could not see it!</a:t>
            </a:r>
          </a:p>
          <a:p>
            <a:r>
              <a:rPr lang="en-US" altLang="en-US" noProof="0" dirty="0">
                <a:ea typeface="ＭＳ Ｐゴシック" pitchFamily="34" charset="-128"/>
              </a:rPr>
              <a:t>Moved to the AUIT vSphere infrastructure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VMWare converter…</a:t>
            </a:r>
          </a:p>
          <a:p>
            <a:r>
              <a:rPr lang="en-US" altLang="en-US" dirty="0">
                <a:ea typeface="ＭＳ Ｐゴシック" pitchFamily="34" charset="-128"/>
              </a:rPr>
              <a:t>Crunch3 is highly disk IO sensitive</a:t>
            </a:r>
          </a:p>
          <a:p>
            <a:pPr lvl="1"/>
            <a:r>
              <a:rPr lang="en-US" altLang="en-US" noProof="0" dirty="0">
                <a:ea typeface="ＭＳ Ｐゴシック" pitchFamily="34" charset="-128"/>
              </a:rPr>
              <a:t>Staff moved it ‘as we </a:t>
            </a:r>
            <a:r>
              <a:rPr lang="en-US" altLang="en-US" noProof="0" dirty="0" err="1">
                <a:ea typeface="ＭＳ Ｐゴシック" pitchFamily="34" charset="-128"/>
              </a:rPr>
              <a:t>sp</a:t>
            </a:r>
            <a:r>
              <a:rPr lang="en-US" altLang="en-US" dirty="0" err="1">
                <a:ea typeface="ＭＳ Ｐゴシック" pitchFamily="34" charset="-128"/>
              </a:rPr>
              <a:t>oke</a:t>
            </a:r>
            <a:r>
              <a:rPr lang="en-US" altLang="en-US" dirty="0">
                <a:ea typeface="ＭＳ Ｐゴシック" pitchFamily="34" charset="-128"/>
              </a:rPr>
              <a:t>’ to a pure SSD hypervisor</a:t>
            </a:r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F301B-9712-4BB7-A35A-B2913CB6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B9E5C-A229-4779-8C5A-C6C81BB1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CADFE-BF15-4666-888F-0BA861DD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.steampowered.com/v/gfx/apps/4540/0000002035.1920x1080.jpg?t=1288308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38212"/>
            <a:ext cx="69723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>
                <a:ea typeface="ＭＳ Ｐゴシック" pitchFamily="34" charset="-128"/>
              </a:rPr>
              <a:t>K</a:t>
            </a:r>
            <a:r>
              <a:rPr lang="en-US" altLang="en-US" dirty="0" err="1">
                <a:ea typeface="ＭＳ Ｐゴシック" pitchFamily="34" charset="-128"/>
              </a:rPr>
              <a:t>eep</a:t>
            </a:r>
            <a:r>
              <a:rPr lang="en-US" altLang="en-US" dirty="0">
                <a:ea typeface="ＭＳ Ｐゴシック" pitchFamily="34" charset="-128"/>
              </a:rPr>
              <a:t> Legacy Running</a:t>
            </a:r>
            <a:endParaRPr lang="en-US" altLang="en-US" noProof="0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noProof="0" dirty="0">
                <a:solidFill>
                  <a:schemeClr val="bg1">
                    <a:lumMod val="95000"/>
                  </a:schemeClr>
                </a:solidFill>
              </a:rPr>
              <a:t>Magnus wants to play </a:t>
            </a:r>
            <a:r>
              <a:rPr lang="en-US" sz="2400" i="1" noProof="0" dirty="0">
                <a:solidFill>
                  <a:schemeClr val="bg1">
                    <a:lumMod val="95000"/>
                  </a:schemeClr>
                </a:solidFill>
              </a:rPr>
              <a:t>Titan Quest</a:t>
            </a:r>
            <a:endParaRPr lang="en-US" sz="2400" noProof="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defRPr/>
            </a:pPr>
            <a:r>
              <a:rPr lang="en-US" sz="2000" noProof="0" dirty="0">
                <a:solidFill>
                  <a:schemeClr val="bg1">
                    <a:lumMod val="95000"/>
                  </a:schemeClr>
                </a:solidFill>
              </a:rPr>
              <a:t>On his new MSI Windows 10 gaming laptop</a:t>
            </a:r>
          </a:p>
          <a:p>
            <a:pPr lvl="1">
              <a:defRPr/>
            </a:pPr>
            <a:r>
              <a:rPr lang="en-US" sz="2000" noProof="0" dirty="0">
                <a:solidFill>
                  <a:schemeClr val="bg1">
                    <a:lumMod val="95000"/>
                  </a:schemeClr>
                </a:solidFill>
              </a:rPr>
              <a:t>Titan Quest does </a:t>
            </a:r>
            <a:r>
              <a:rPr lang="en-US" sz="2000" i="1" noProof="0" dirty="0">
                <a:solidFill>
                  <a:schemeClr val="bg1">
                    <a:lumMod val="95000"/>
                  </a:schemeClr>
                </a:solidFill>
              </a:rPr>
              <a:t>not</a:t>
            </a:r>
            <a:r>
              <a:rPr lang="en-US" sz="2000" noProof="0" dirty="0">
                <a:solidFill>
                  <a:schemeClr val="bg1">
                    <a:lumMod val="95000"/>
                  </a:schemeClr>
                </a:solidFill>
              </a:rPr>
              <a:t> run on Win10</a:t>
            </a:r>
          </a:p>
          <a:p>
            <a:pPr lvl="1">
              <a:defRPr/>
            </a:pPr>
            <a:r>
              <a:rPr lang="en-US" sz="2000" noProof="0" dirty="0">
                <a:solidFill>
                  <a:schemeClr val="bg1">
                    <a:lumMod val="95000"/>
                  </a:schemeClr>
                </a:solidFill>
              </a:rPr>
              <a:t>Solution: Win XP SP3 installed on VMWare Player</a:t>
            </a:r>
          </a:p>
          <a:p>
            <a:pPr>
              <a:defRPr/>
            </a:pPr>
            <a:endParaRPr lang="en-US" sz="2400" noProof="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defRPr/>
            </a:pPr>
            <a:endParaRPr lang="en-US" sz="20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AE043-E5D1-4073-B209-260DDC0C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D5784-1662-48AF-AB60-8764CF7A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37ABC-176F-4DEF-95B5-02C20E6C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2FC1A-7167-4A5A-BCCB-0D340BE392BB}"/>
              </a:ext>
            </a:extLst>
          </p:cNvPr>
          <p:cNvSpPr/>
          <p:nvPr/>
        </p:nvSpPr>
        <p:spPr>
          <a:xfrm>
            <a:off x="5981700" y="4000500"/>
            <a:ext cx="27051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And then Steam released Titan Quest updated to run Win10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7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What is it?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noProof="0" dirty="0" err="1">
                <a:ea typeface="ＭＳ Ｐゴシック" pitchFamily="34" charset="-128"/>
              </a:rPr>
              <a:t>vir</a:t>
            </a:r>
            <a:r>
              <a:rPr lang="en-US" altLang="en-US" sz="2400" noProof="0" dirty="0" err="1">
                <a:ea typeface="ＭＳ Ｐゴシック" pitchFamily="34" charset="-128"/>
              </a:rPr>
              <a:t>•</a:t>
            </a:r>
            <a:r>
              <a:rPr lang="en-US" altLang="en-US" sz="2400" b="1" noProof="0" dirty="0" err="1">
                <a:ea typeface="ＭＳ Ｐゴシック" pitchFamily="34" charset="-128"/>
              </a:rPr>
              <a:t>tu</a:t>
            </a:r>
            <a:r>
              <a:rPr lang="en-US" altLang="en-US" sz="2400" noProof="0" dirty="0" err="1">
                <a:ea typeface="ＭＳ Ｐゴシック" pitchFamily="34" charset="-128"/>
              </a:rPr>
              <a:t>•</a:t>
            </a:r>
            <a:r>
              <a:rPr lang="en-US" altLang="en-US" sz="2400" b="1" noProof="0" dirty="0" err="1">
                <a:ea typeface="ＭＳ Ｐゴシック" pitchFamily="34" charset="-128"/>
              </a:rPr>
              <a:t>al</a:t>
            </a:r>
            <a:r>
              <a:rPr lang="en-US" altLang="en-US" sz="2400" b="1" noProof="0" dirty="0">
                <a:ea typeface="ＭＳ Ｐゴシック" pitchFamily="34" charset="-128"/>
              </a:rPr>
              <a:t> (adj): </a:t>
            </a:r>
          </a:p>
          <a:p>
            <a:pPr lvl="1" eaLnBrk="1" hangingPunct="1"/>
            <a:r>
              <a:rPr lang="en-US" altLang="en-US" sz="2000" b="1" noProof="0" dirty="0">
                <a:ea typeface="ＭＳ Ｐゴシック" pitchFamily="34" charset="-128"/>
              </a:rPr>
              <a:t>existing in essence or effect, though not in actual fact</a:t>
            </a:r>
          </a:p>
          <a:p>
            <a:pPr eaLnBrk="1" hangingPunct="1"/>
            <a:endParaRPr lang="en-US" altLang="en-US" sz="2400" noProof="0" dirty="0">
              <a:ea typeface="ＭＳ Ｐゴシック" pitchFamily="34" charset="-128"/>
            </a:endParaRPr>
          </a:p>
          <a:p>
            <a:pPr eaLnBrk="1" hangingPunct="1"/>
            <a:endParaRPr lang="en-US" altLang="en-US" sz="2400" noProof="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Example</a:t>
            </a:r>
            <a:endParaRPr lang="en-US" altLang="en-US" sz="2400" i="1" noProof="0" dirty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000" i="1" noProof="0" dirty="0" err="1">
                <a:ea typeface="ＭＳ Ｐゴシック" pitchFamily="34" charset="-128"/>
              </a:rPr>
              <a:t>ScummVM</a:t>
            </a:r>
            <a:r>
              <a:rPr lang="en-US" altLang="en-US" sz="2000" i="1" noProof="0" dirty="0">
                <a:ea typeface="ＭＳ Ｐゴシック" pitchFamily="34" charset="-128"/>
              </a:rPr>
              <a:t> is a program which allows you to run certain classic graphical point-and-click adventure games, provided you already have their data files. The clever part about this: </a:t>
            </a:r>
            <a:r>
              <a:rPr lang="en-US" altLang="en-US" sz="2000" i="1" noProof="0" dirty="0" err="1">
                <a:ea typeface="ＭＳ Ｐゴシック" pitchFamily="34" charset="-128"/>
              </a:rPr>
              <a:t>ScummVM</a:t>
            </a:r>
            <a:r>
              <a:rPr lang="en-US" altLang="en-US" sz="2000" i="1" noProof="0" dirty="0">
                <a:ea typeface="ＭＳ Ｐゴシック" pitchFamily="34" charset="-128"/>
              </a:rPr>
              <a:t> just replaces the executables shipped with the games, allowing you to play them on systems for which they were never designed! </a:t>
            </a:r>
          </a:p>
          <a:p>
            <a:pPr eaLnBrk="1" hangingPunct="1"/>
            <a:endParaRPr lang="en-US" altLang="en-US" sz="2400" noProof="0" dirty="0">
              <a:ea typeface="ＭＳ Ｐゴシック" pitchFamily="34" charset="-128"/>
            </a:endParaRP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9" y="1714499"/>
            <a:ext cx="2734057" cy="11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C0FF5-36E6-4D6B-8767-1376CAFB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554F1-573F-4DE5-8DD9-F833EC02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8C232-ECC3-49BB-8893-5D369E68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1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8B49-7FA9-4479-8C75-9774A78C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Keep Legacy Running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16B50-9493-431C-A45A-C5D825AD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33D00-2500-406D-956C-9D1B1781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11FE-6856-4676-99BB-C6A1E1A3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ED0A-923C-452E-A188-0E9A626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10EDF-0144-4EC7-89DE-7D0263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24" y="952500"/>
            <a:ext cx="3799551" cy="3403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6CBA8A-AAD8-4F49-AB77-A2031CB9E036}"/>
              </a:ext>
            </a:extLst>
          </p:cNvPr>
          <p:cNvSpPr/>
          <p:nvPr/>
        </p:nvSpPr>
        <p:spPr>
          <a:xfrm>
            <a:off x="3374463" y="2324100"/>
            <a:ext cx="4953000" cy="2641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My company’s accounting system, SummaSummerum, is a legacy system, unsupported and cannot be reinstalled due to license server has been shut down.</a:t>
            </a:r>
          </a:p>
          <a:p>
            <a:pPr algn="ctr"/>
            <a:r>
              <a:rPr lang="da-DK" dirty="0"/>
              <a:t>I managed to pull license files from my company machine, and ”save it” in a VM. It is called ”TheArk”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2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My ‘Private Cloud’ </a:t>
            </a:r>
            <a:r>
              <a:rPr lang="en-US" altLang="da-DK" noProof="0" dirty="0">
                <a:sym typeface="Wingdings" pitchFamily="2" charset="2"/>
              </a:rPr>
              <a:t></a:t>
            </a:r>
            <a:endParaRPr lang="en-US" altLang="da-DK" noProof="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500"/>
            <a:ext cx="6400800" cy="43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EBC52-6A29-4C89-9918-4777D22F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E3753-BD17-4039-8448-5023C952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D4885-AA01-4B86-B776-FDCB2085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VMWare </a:t>
            </a:r>
            <a:r>
              <a:rPr lang="en-US" altLang="da-DK" noProof="0" dirty="0" err="1"/>
              <a:t>ESXi</a:t>
            </a:r>
            <a:endParaRPr lang="en-US" altLang="da-DK" noProof="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(Linux based) Minimal OS</a:t>
            </a:r>
          </a:p>
          <a:p>
            <a:pPr lvl="1"/>
            <a:r>
              <a:rPr lang="en-US" altLang="da-DK" noProof="0" dirty="0"/>
              <a:t>My ‘</a:t>
            </a:r>
            <a:r>
              <a:rPr lang="en-US" altLang="da-DK" noProof="0" dirty="0" err="1"/>
              <a:t>Rundo</a:t>
            </a:r>
            <a:r>
              <a:rPr lang="en-US" altLang="da-DK" noProof="0" dirty="0"/>
              <a:t>’ runs from the USB stick</a:t>
            </a:r>
          </a:p>
          <a:p>
            <a:pPr lvl="1"/>
            <a:r>
              <a:rPr lang="en-US" altLang="da-DK" noProof="0" dirty="0"/>
              <a:t>… and drivers were hell </a:t>
            </a:r>
            <a:r>
              <a:rPr lang="en-US" altLang="da-DK" noProof="0" dirty="0">
                <a:sym typeface="Wingdings" pitchFamily="2" charset="2"/>
              </a:rPr>
              <a:t></a:t>
            </a:r>
          </a:p>
          <a:p>
            <a:r>
              <a:rPr lang="en-US" altLang="da-DK" noProof="0" dirty="0">
                <a:sym typeface="Wingdings" pitchFamily="2" charset="2"/>
              </a:rPr>
              <a:t>Run Mgt application from its web server</a:t>
            </a:r>
            <a:endParaRPr lang="en-US" altLang="da-DK" noProof="0" dirty="0"/>
          </a:p>
        </p:txBody>
      </p:sp>
      <p:pic>
        <p:nvPicPr>
          <p:cNvPr id="29703" name="Picture 2" descr="http://www.linglom.com/images/virtualization/VMWare/ESXi-Server/Enable-SSH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78" y="2857500"/>
            <a:ext cx="3730609" cy="23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C95F4-FBDD-425F-B793-42CE9E04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51225-0798-4343-AE78-8019E72A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DD46-37D7-4FB3-B00E-B0A8031A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A Small VMM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Remote client to access the VMM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3B92D-A2FF-4BE4-B5C2-82E691B7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490D5-9237-4D45-A27B-2E44C895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C40FD-26C1-449F-AE8B-6318E940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5377D-97E2-4629-B4DD-97006EE9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17880"/>
            <a:ext cx="8161565" cy="29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8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A Much Bigger VMM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7154"/>
            <a:ext cx="7646228" cy="430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97260-909B-4A96-BD5D-6053A89B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708B-40F1-47F7-BB37-CCD4338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6157C-396C-4682-85E4-D2AD4F69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6C6D-778D-4A4F-8428-AFCCE556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Amazon EC2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7D2C-282E-4CBB-A40B-97C0A0D01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925A-B767-43FD-8FEC-F75D1513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CDDF2-8D3C-42E6-9AB7-0E3B4C5B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C8F6E-D80D-4B4E-BD4A-B139E23E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E52BB-8437-4A7F-915D-6F3FF632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52500"/>
            <a:ext cx="4759159" cy="43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3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DigitalOcean</a:t>
            </a:r>
            <a:r>
              <a:rPr lang="en-US" noProof="0" dirty="0"/>
              <a:t>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61" y="952500"/>
            <a:ext cx="5265039" cy="431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7B6550-22C8-41FD-BF28-0440AD42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D3F74F-66C9-4596-81AE-0197E3D1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65BAFF-1EF7-45AF-AA1B-093FA28E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A Physical Machine</a:t>
            </a:r>
          </a:p>
        </p:txBody>
      </p:sp>
      <p:sp>
        <p:nvSpPr>
          <p:cNvPr id="17414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>
              <a:ea typeface="ＭＳ Ｐゴシック" pitchFamily="34" charset="-128"/>
            </a:endParaRPr>
          </a:p>
        </p:txBody>
      </p:sp>
      <p:sp>
        <p:nvSpPr>
          <p:cNvPr id="17415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Hardware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Processors, devices, memory, etc.</a:t>
            </a:r>
          </a:p>
          <a:p>
            <a:pPr lvl="1" eaLnBrk="1" hangingPunct="1"/>
            <a:endParaRPr lang="en-US" altLang="en-US" sz="2000" noProof="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Software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Built to the given hardware (</a:t>
            </a:r>
            <a:r>
              <a:rPr lang="en-US" altLang="en-US" sz="2000" b="1" noProof="0" dirty="0">
                <a:ea typeface="ＭＳ Ｐゴシック" pitchFamily="34" charset="-128"/>
              </a:rPr>
              <a:t>Instruction Set Architecture</a:t>
            </a:r>
            <a:r>
              <a:rPr lang="en-US" altLang="en-US" sz="2000" noProof="0" dirty="0">
                <a:ea typeface="ＭＳ Ｐゴシック" pitchFamily="34" charset="-128"/>
              </a:rPr>
              <a:t>, e.g. x86)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Built to given OS (</a:t>
            </a:r>
            <a:r>
              <a:rPr lang="en-US" altLang="en-US" sz="2000" b="1" noProof="0" dirty="0">
                <a:ea typeface="ＭＳ Ｐゴシック" pitchFamily="34" charset="-128"/>
              </a:rPr>
              <a:t>App. Programming Interface</a:t>
            </a:r>
            <a:r>
              <a:rPr lang="en-US" altLang="en-US" sz="2000" noProof="0" dirty="0">
                <a:ea typeface="ＭＳ Ｐゴシック" pitchFamily="34" charset="-128"/>
              </a:rPr>
              <a:t>, e.g. Win XP)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OS controls hardware</a:t>
            </a:r>
          </a:p>
        </p:txBody>
      </p:sp>
      <p:graphicFrame>
        <p:nvGraphicFramePr>
          <p:cNvPr id="1741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1655387"/>
              </p:ext>
            </p:extLst>
          </p:nvPr>
        </p:nvGraphicFramePr>
        <p:xfrm>
          <a:off x="369888" y="1672167"/>
          <a:ext cx="4195512" cy="335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int Shop Pro Image" r:id="rId3" imgW="8068293" imgH="6458537" progId="PaintShopPro">
                  <p:embed/>
                </p:oleObj>
              </mc:Choice>
              <mc:Fallback>
                <p:oleObj name="Paint Shop Pro Image" r:id="rId3" imgW="8068293" imgH="645853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672167"/>
                        <a:ext cx="4195512" cy="335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744EC-F452-4531-92F6-B871D6EA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615FB-541F-407B-A423-406477DF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B0B63-96C4-4F45-8228-48345FEC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7DAEB-CBA3-45FE-AB10-5623185A56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A Virtual Machine</a:t>
            </a:r>
          </a:p>
        </p:txBody>
      </p:sp>
      <p:sp>
        <p:nvSpPr>
          <p:cNvPr id="1843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>
              <a:ea typeface="ＭＳ Ｐゴシック" pitchFamily="34" charset="-128"/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Hardware Abstraction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Virtual processor, memory, devices, etc.</a:t>
            </a:r>
          </a:p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Virtualization Software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Indirection: Decouple hardware and OS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Multiplex physical hardware across guest VMs</a:t>
            </a:r>
          </a:p>
        </p:txBody>
      </p:sp>
      <p:graphicFrame>
        <p:nvGraphicFramePr>
          <p:cNvPr id="184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76034032"/>
              </p:ext>
            </p:extLst>
          </p:nvPr>
        </p:nvGraphicFramePr>
        <p:xfrm>
          <a:off x="471488" y="1545166"/>
          <a:ext cx="4062829" cy="379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int Shop Pro Image" r:id="rId4" imgW="7004878" imgH="6546341" progId="PaintShopPro">
                  <p:embed/>
                </p:oleObj>
              </mc:Choice>
              <mc:Fallback>
                <p:oleObj name="Paint Shop Pro Image" r:id="rId4" imgW="7004878" imgH="654634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545166"/>
                        <a:ext cx="4062829" cy="379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BBD5F-9990-49E8-8FCC-BAC36E8C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FCDB7-5307-4D6A-AF04-0A010B88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061EB-6CAD-4291-91BF-A7297DB9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7DAEB-CBA3-45FE-AB10-5623185A56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09E9-39DE-4DBA-88D8-E8A47240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Smith et 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66E2-64CB-4D98-B344-8A7DA984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6F1EB-7DC0-4CE4-A1A0-A33420D6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625FB-7C02-491E-8092-084EDBE6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49C6C-3BE8-4F31-829F-5FB06110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D87E9-5B35-48A0-8928-6B23DB8E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418"/>
            <a:ext cx="5710951" cy="4199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EEF278-AB55-4C8E-8A7D-B060BBD9366D}"/>
              </a:ext>
            </a:extLst>
          </p:cNvPr>
          <p:cNvSpPr/>
          <p:nvPr/>
        </p:nvSpPr>
        <p:spPr>
          <a:xfrm>
            <a:off x="6324600" y="3543300"/>
            <a:ext cx="22098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ISA: Machine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9AB8F-8931-481E-B1AA-F0E86A542A68}"/>
              </a:ext>
            </a:extLst>
          </p:cNvPr>
          <p:cNvSpPr/>
          <p:nvPr/>
        </p:nvSpPr>
        <p:spPr>
          <a:xfrm>
            <a:off x="6324600" y="2746049"/>
            <a:ext cx="22098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ABI: OS calls</a:t>
            </a:r>
          </a:p>
          <a:p>
            <a:pPr algn="ctr"/>
            <a:r>
              <a:rPr lang="da-DK" sz="1200" dirty="0"/>
              <a:t>Appl Binary Interface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69AD93-9EC1-4728-AFD7-6633380FFDA9}"/>
              </a:ext>
            </a:extLst>
          </p:cNvPr>
          <p:cNvCxnSpPr/>
          <p:nvPr/>
        </p:nvCxnSpPr>
        <p:spPr>
          <a:xfrm flipH="1" flipV="1">
            <a:off x="4191000" y="2857500"/>
            <a:ext cx="21336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BC3E4-A1CF-44E2-A6A6-7C8DD1D8599D}"/>
              </a:ext>
            </a:extLst>
          </p:cNvPr>
          <p:cNvSpPr/>
          <p:nvPr/>
        </p:nvSpPr>
        <p:spPr>
          <a:xfrm>
            <a:off x="6396751" y="4686300"/>
            <a:ext cx="1752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Kernel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1036C-4C1E-45F1-A7CB-5617D78272B4}"/>
              </a:ext>
            </a:extLst>
          </p:cNvPr>
          <p:cNvSpPr/>
          <p:nvPr/>
        </p:nvSpPr>
        <p:spPr>
          <a:xfrm>
            <a:off x="6324600" y="1943100"/>
            <a:ext cx="22098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API:  Library calls</a:t>
            </a:r>
          </a:p>
          <a:p>
            <a:pPr algn="ctr"/>
            <a:r>
              <a:rPr lang="da-DK" sz="1200" dirty="0"/>
              <a:t>Appl Progr Interface</a:t>
            </a:r>
          </a:p>
        </p:txBody>
      </p:sp>
    </p:spTree>
    <p:extLst>
      <p:ext uri="{BB962C8B-B14F-4D97-AF65-F5344CB8AC3E}">
        <p14:creationId xmlns:p14="http://schemas.microsoft.com/office/powerpoint/2010/main" val="154830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Why VMs?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noProof="0" dirty="0">
                <a:ea typeface="ＭＳ Ｐゴシック" pitchFamily="34" charset="-128"/>
              </a:rPr>
              <a:t>Many advantages (often business related)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Utilization of resources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VM1 that idles automatically free resources to VM2</a:t>
            </a:r>
          </a:p>
          <a:p>
            <a:pPr lvl="3" eaLnBrk="1" hangingPunct="1"/>
            <a:r>
              <a:rPr lang="en-US" altLang="en-US" sz="1600" noProof="0" dirty="0">
                <a:ea typeface="ＭＳ Ｐゴシック" pitchFamily="34" charset="-128"/>
              </a:rPr>
              <a:t>Of course not the case for physical machines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Isolation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Crash, virus, in VM1 does not propagate to VM2</a:t>
            </a:r>
          </a:p>
          <a:p>
            <a:pPr lvl="1" eaLnBrk="1" hangingPunct="1"/>
            <a:r>
              <a:rPr lang="en-US" altLang="en-US" sz="2000" noProof="0" dirty="0">
                <a:ea typeface="ＭＳ Ｐゴシック" pitchFamily="34" charset="-128"/>
              </a:rPr>
              <a:t>Encapsulation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A VM is a </a:t>
            </a:r>
            <a:r>
              <a:rPr lang="en-US" altLang="en-US" sz="1800" b="1" noProof="0" dirty="0">
                <a:ea typeface="ＭＳ Ｐゴシック" pitchFamily="34" charset="-128"/>
              </a:rPr>
              <a:t>file</a:t>
            </a:r>
            <a:r>
              <a:rPr lang="en-US" altLang="en-US" sz="1800" noProof="0" dirty="0">
                <a:ea typeface="ＭＳ Ｐゴシック" pitchFamily="34" charset="-128"/>
              </a:rPr>
              <a:t>: (OS ,Apps, Data, Config, run-time state)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Content distribution: Demos as snapshots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Snapshot provides recovery point</a:t>
            </a:r>
          </a:p>
          <a:p>
            <a:pPr lvl="2" eaLnBrk="1" hangingPunct="1"/>
            <a:r>
              <a:rPr lang="en-US" altLang="en-US" sz="1800" noProof="0" dirty="0">
                <a:ea typeface="ＭＳ Ｐゴシック" pitchFamily="34" charset="-128"/>
              </a:rPr>
              <a:t>Migration to new physical machines by snapshot/restore</a:t>
            </a:r>
          </a:p>
          <a:p>
            <a:pPr lvl="3" eaLnBrk="1" hangingPunct="1"/>
            <a:r>
              <a:rPr lang="en-US" altLang="en-US" sz="1600" noProof="0" dirty="0">
                <a:ea typeface="ＭＳ Ｐゴシック" pitchFamily="34" charset="-128"/>
              </a:rPr>
              <a:t>In e.g. server farms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06D19-86D4-4B63-A1C2-DDB06D2B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B0E09-D768-4C27-8A74-9B4EAD1A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C2112-9889-4808-BE53-B7CBF86A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Why VMs?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More advantages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Maintenance costs</a:t>
            </a:r>
          </a:p>
          <a:p>
            <a:pPr lvl="2" eaLnBrk="1" hangingPunct="1"/>
            <a:r>
              <a:rPr lang="en-US" altLang="en-US" noProof="0" dirty="0">
                <a:ea typeface="ＭＳ Ｐゴシック" pitchFamily="34" charset="-128"/>
              </a:rPr>
              <a:t>Maintain 100 Linux-based web server machines versus a few big VM platforms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Legacy VMs</a:t>
            </a:r>
          </a:p>
          <a:p>
            <a:pPr lvl="2" eaLnBrk="1" hangingPunct="1"/>
            <a:r>
              <a:rPr lang="en-US" altLang="en-US" noProof="0" dirty="0">
                <a:ea typeface="ＭＳ Ｐゴシック" pitchFamily="34" charset="-128"/>
              </a:rPr>
              <a:t>Run ancient apps (like DOS or Win98 programs)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Create once, run anywhere</a:t>
            </a:r>
          </a:p>
          <a:p>
            <a:pPr lvl="2" eaLnBrk="1" hangingPunct="1"/>
            <a:r>
              <a:rPr lang="en-US" altLang="en-US" noProof="0" dirty="0">
                <a:ea typeface="ＭＳ Ｐゴシック" pitchFamily="34" charset="-128"/>
              </a:rPr>
              <a:t>No configuration issues </a:t>
            </a:r>
          </a:p>
          <a:p>
            <a:pPr lvl="3" eaLnBrk="1" hangingPunct="1"/>
            <a:r>
              <a:rPr lang="en-US" altLang="en-US" noProof="0" dirty="0">
                <a:ea typeface="ＭＳ Ｐゴシック" pitchFamily="34" charset="-128"/>
              </a:rPr>
              <a:t>E.g. complex setup of app suite of database, servers, etc.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DB6C4-C397-4B0E-9F40-64A987F6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068C8-128A-4C68-AD4D-BED968EB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EE2C-E7A8-439D-B36B-4DCCF3C5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Types of VMs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Smith &amp; Nair 2005</a:t>
            </a:r>
          </a:p>
          <a:p>
            <a:pPr eaLnBrk="1" hangingPunct="1"/>
            <a:endParaRPr lang="en-US" altLang="en-US" noProof="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Two super classes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Process VM</a:t>
            </a:r>
          </a:p>
          <a:p>
            <a:pPr lvl="1" eaLnBrk="1" hangingPunct="1"/>
            <a:r>
              <a:rPr lang="en-US" altLang="en-US" noProof="0" dirty="0">
                <a:ea typeface="ＭＳ Ｐゴシック" pitchFamily="34" charset="-128"/>
              </a:rPr>
              <a:t>System VM</a:t>
            </a:r>
          </a:p>
          <a:p>
            <a:pPr lvl="1" eaLnBrk="1" hangingPunct="1"/>
            <a:endParaRPr lang="en-US" altLang="en-US" noProof="0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Both can be sub classed based upon supporting virtualization of </a:t>
            </a:r>
            <a:r>
              <a:rPr lang="en-US" altLang="en-US" i="1" noProof="0" dirty="0">
                <a:ea typeface="ＭＳ Ｐゴシック" pitchFamily="34" charset="-128"/>
              </a:rPr>
              <a:t>same</a:t>
            </a:r>
            <a:r>
              <a:rPr lang="en-US" altLang="en-US" noProof="0" dirty="0">
                <a:ea typeface="ＭＳ Ｐゴシック" pitchFamily="34" charset="-128"/>
              </a:rPr>
              <a:t> or </a:t>
            </a:r>
            <a:r>
              <a:rPr lang="en-US" altLang="en-US" i="1" noProof="0" dirty="0">
                <a:ea typeface="ＭＳ Ｐゴシック" pitchFamily="34" charset="-128"/>
              </a:rPr>
              <a:t>different</a:t>
            </a:r>
            <a:r>
              <a:rPr lang="en-US" altLang="en-US" noProof="0" dirty="0">
                <a:ea typeface="ＭＳ Ｐゴシック" pitchFamily="34" charset="-128"/>
              </a:rPr>
              <a:t> ISA (Instruction Set Architecture).</a:t>
            </a:r>
          </a:p>
          <a:p>
            <a:pPr lvl="1" eaLnBrk="1" hangingPunct="1"/>
            <a:endParaRPr lang="en-US" altLang="en-US" noProof="0" dirty="0">
              <a:ea typeface="ＭＳ Ｐゴシック" pitchFamily="34" charset="-128"/>
            </a:endParaRPr>
          </a:p>
        </p:txBody>
      </p:sp>
      <p:graphicFrame>
        <p:nvGraphicFramePr>
          <p:cNvPr id="21511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6783997"/>
              </p:ext>
            </p:extLst>
          </p:nvPr>
        </p:nvGraphicFramePr>
        <p:xfrm>
          <a:off x="4576764" y="1119188"/>
          <a:ext cx="4355707" cy="251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aint Shop Pro Image" r:id="rId3" imgW="10370732" imgH="5990244" progId="PaintShopPro">
                  <p:embed/>
                </p:oleObj>
              </mc:Choice>
              <mc:Fallback>
                <p:oleObj name="Paint Shop Pro Image" r:id="rId3" imgW="10370732" imgH="599024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4" y="1119188"/>
                        <a:ext cx="4355707" cy="2515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7C9D6-B063-45AB-9D7B-4199602C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C9C1-CF93-4183-9946-09414355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16A73-4E2A-4F4A-92DE-FFCB294C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noProof="0" dirty="0">
                <a:ea typeface="ＭＳ Ｐゴシック" pitchFamily="34" charset="-128"/>
              </a:rPr>
              <a:t>Process / System VM</a:t>
            </a:r>
          </a:p>
        </p:txBody>
      </p:sp>
      <p:graphicFrame>
        <p:nvGraphicFramePr>
          <p:cNvPr id="2253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264756"/>
              </p:ext>
            </p:extLst>
          </p:nvPr>
        </p:nvGraphicFramePr>
        <p:xfrm>
          <a:off x="1796946" y="1028700"/>
          <a:ext cx="5365854" cy="434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aint Shop Pro Image" r:id="rId3" imgW="9756098" imgH="7902439" progId="PaintShopPro">
                  <p:embed/>
                </p:oleObj>
              </mc:Choice>
              <mc:Fallback>
                <p:oleObj name="Paint Shop Pro Image" r:id="rId3" imgW="9756098" imgH="7902439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946" y="1028700"/>
                        <a:ext cx="5365854" cy="4346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399B4-91A3-4589-A545-86AC98A3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6FEA9-A9E8-4513-9535-C0B3281B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 Christensen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D7FE-E8F8-4D49-96F4-F1284BC0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1058</Words>
  <Application>Microsoft Office PowerPoint</Application>
  <PresentationFormat>On-screen Show (16:10)</PresentationFormat>
  <Paragraphs>215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Paint Shop Pro Image</vt:lpstr>
      <vt:lpstr>Microservices and DevOps</vt:lpstr>
      <vt:lpstr>What is it?</vt:lpstr>
      <vt:lpstr>A Physical Machine</vt:lpstr>
      <vt:lpstr>A Virtual Machine</vt:lpstr>
      <vt:lpstr>Smith et al.</vt:lpstr>
      <vt:lpstr>Why VMs?</vt:lpstr>
      <vt:lpstr>Why VMs?</vt:lpstr>
      <vt:lpstr>Types of VMs</vt:lpstr>
      <vt:lpstr>Process / System VM</vt:lpstr>
      <vt:lpstr>Process VM</vt:lpstr>
      <vt:lpstr>System VM</vt:lpstr>
      <vt:lpstr>OS Level VM</vt:lpstr>
      <vt:lpstr>Or…</vt:lpstr>
      <vt:lpstr>Classic Versus Hosted VMs</vt:lpstr>
      <vt:lpstr>Examples</vt:lpstr>
      <vt:lpstr>Packages for Students</vt:lpstr>
      <vt:lpstr>Avoid Poluted Machine</vt:lpstr>
      <vt:lpstr>Moving Production</vt:lpstr>
      <vt:lpstr>Keep Legacy Running</vt:lpstr>
      <vt:lpstr>Keep Legacy Running</vt:lpstr>
      <vt:lpstr>My ‘Private Cloud’ </vt:lpstr>
      <vt:lpstr>VMWare ESXi</vt:lpstr>
      <vt:lpstr>A Small VMM</vt:lpstr>
      <vt:lpstr>A Much Bigger VMM</vt:lpstr>
      <vt:lpstr>Amazon EC2 Dashboard</vt:lpstr>
      <vt:lpstr>DigitalOcean Dashboard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88</cp:revision>
  <dcterms:created xsi:type="dcterms:W3CDTF">2006-08-16T00:00:00Z</dcterms:created>
  <dcterms:modified xsi:type="dcterms:W3CDTF">2019-09-24T06:03:40Z</dcterms:modified>
</cp:coreProperties>
</file>